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81" r:id="rId3"/>
    <p:sldId id="258" r:id="rId4"/>
    <p:sldId id="265" r:id="rId5"/>
    <p:sldId id="261" r:id="rId6"/>
    <p:sldId id="262" r:id="rId7"/>
    <p:sldId id="266" r:id="rId8"/>
    <p:sldId id="274" r:id="rId9"/>
    <p:sldId id="275" r:id="rId10"/>
    <p:sldId id="268" r:id="rId11"/>
    <p:sldId id="276" r:id="rId12"/>
    <p:sldId id="278" r:id="rId13"/>
    <p:sldId id="277" r:id="rId14"/>
    <p:sldId id="269" r:id="rId15"/>
    <p:sldId id="280" r:id="rId16"/>
    <p:sldId id="273" r:id="rId17"/>
    <p:sldId id="267" r:id="rId18"/>
    <p:sldId id="270" r:id="rId19"/>
    <p:sldId id="27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481"/>
  </p:normalViewPr>
  <p:slideViewPr>
    <p:cSldViewPr snapToGrid="0" snapToObjects="1">
      <p:cViewPr varScale="1">
        <p:scale>
          <a:sx n="118" d="100"/>
          <a:sy n="118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67B2B-FC98-4461-91DB-B4E59F3079D6}" type="datetimeFigureOut">
              <a:rPr lang="de-DE" smtClean="0"/>
              <a:t>26.04.2017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D062B-596B-42BD-91E5-A45AE8FAD0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83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D062B-596B-42BD-91E5-A45AE8FAD0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238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Das</a:t>
            </a:r>
            <a:r>
              <a:rPr lang="de-DE" baseline="0" dirty="0" smtClean="0"/>
              <a:t> SCM als Data-Produkt....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D062B-596B-42BD-91E5-A45AE8FAD0B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557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de-DE" dirty="0" smtClean="0"/>
              <a:t>Die Customer Journey </a:t>
            </a:r>
            <a:r>
              <a:rPr lang="de-DE" dirty="0" err="1" smtClean="0"/>
              <a:t>Canvas</a:t>
            </a:r>
            <a:r>
              <a:rPr lang="de-DE" baseline="0" dirty="0" smtClean="0"/>
              <a:t> soll als Orientierungskarte für den Dienstleister dienen.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dirty="0" smtClean="0"/>
              <a:t>In</a:t>
            </a:r>
            <a:r>
              <a:rPr lang="de-DE" baseline="0" dirty="0" smtClean="0"/>
              <a:t> der </a:t>
            </a:r>
            <a:r>
              <a:rPr lang="de-DE" baseline="0" dirty="0" err="1" smtClean="0"/>
              <a:t>Pre</a:t>
            </a:r>
            <a:r>
              <a:rPr lang="de-DE" baseline="0" dirty="0" smtClean="0"/>
              <a:t>- Periode geht es darum, die eigenen Erwartungen mit dem Service zu beschreiben.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baseline="0" dirty="0" smtClean="0"/>
              <a:t>In der Service- Periode werden die jeweiligen Berührungspunkte zum Service genannt.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de-DE" baseline="0" dirty="0" smtClean="0"/>
              <a:t>In der Post- Periode werden die Erfahrungen geteilt, die man mit dem Service durchgeführt hat.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D062B-596B-42BD-91E5-A45AE8FAD0B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25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D062B-596B-42BD-91E5-A45AE8FAD0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08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4EAD070-54F3-40F6-9054-CE2BB081D11F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52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9365-49CC-4526-9379-1D879E8FFDC9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7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82BE4-A6BA-44A1-B81B-BCD561DABC6F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19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B7B7-D692-4E9C-A4F7-63960182043C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04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5B3AE7-3AB4-432D-849D-8AABFE2E0BBC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70079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408D3-42A9-48D3-AB24-7D3E1041815F}" type="datetime1">
              <a:rPr lang="de-DE" smtClean="0"/>
              <a:t>26.04.2017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30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55C03-6C3C-4860-A1A8-5F96FA6DE8FF}" type="datetime1">
              <a:rPr lang="de-DE" smtClean="0"/>
              <a:t>26.04.2017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5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67A88-B0BC-456D-95AB-D64C2AA3BE36}" type="datetime1">
              <a:rPr lang="de-DE" smtClean="0"/>
              <a:t>26.04.2017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11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90C57-ED28-46D5-ACBF-84580859D3EE}" type="datetime1">
              <a:rPr lang="de-DE" smtClean="0"/>
              <a:t>26.04.2017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638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BB795C-D257-4CB7-8213-2713C853729A}" type="datetime1">
              <a:rPr lang="de-DE" smtClean="0"/>
              <a:t>26.04.2017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078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F3FF0E-C46E-45C5-813D-780D2C206833}" type="datetime1">
              <a:rPr lang="de-DE" smtClean="0"/>
              <a:t>26.04.2017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979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5818498-B37E-403A-9C8B-F088043284BD}" type="datetime1">
              <a:rPr lang="de-DE" smtClean="0"/>
              <a:t>26.04.2017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5C92C4F-7233-CF4B-BD10-87179EA9E1D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606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hyperlink" Target="https://www.google.de/intl/de/docs/about/" TargetMode="External"/><Relationship Id="rId4" Type="http://schemas.openxmlformats.org/officeDocument/2006/relationships/hyperlink" Target="https://appear.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rell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Master%20Studium/Master_Projekt/Costumer%20Journey/beispiel_customerjourney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Master%20Studium/Master_Projekt/Costumer%20Journey/Customer%20Journey%20Interessenten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SCM-Data </a:t>
            </a:r>
            <a:r>
              <a:rPr lang="de-DE" dirty="0" err="1"/>
              <a:t>Product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t="31250" b="35340"/>
          <a:stretch/>
        </p:blipFill>
        <p:spPr>
          <a:xfrm>
            <a:off x="4044177" y="4384221"/>
            <a:ext cx="410312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17200" cy="1485900"/>
          </a:xfrm>
        </p:spPr>
        <p:txBody>
          <a:bodyPr>
            <a:normAutofit/>
          </a:bodyPr>
          <a:lstStyle/>
          <a:p>
            <a:r>
              <a:rPr lang="de-DE" sz="4000" dirty="0"/>
              <a:t>Umfrage zur Nutzung des HHZ Online Angebots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228165" y="1794168"/>
            <a:ext cx="98791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Ziel der Umfrage: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Nutzung des HHZ Online Angebots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Informationsqualität des Angebots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Verbesserungspotenziale erkennen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Erstellung: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Erstellt via </a:t>
            </a:r>
            <a:r>
              <a:rPr lang="de-DE" dirty="0" err="1">
                <a:solidFill>
                  <a:srgbClr val="00B0F0"/>
                </a:solidFill>
              </a:rPr>
              <a:t>Surveymonkey</a:t>
            </a:r>
            <a:endParaRPr lang="de-DE" dirty="0">
              <a:solidFill>
                <a:srgbClr val="00B0F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Verteilung: E-Mail und </a:t>
            </a:r>
            <a:r>
              <a:rPr lang="de-DE" dirty="0" err="1"/>
              <a:t>Whatsapp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Zielgruppe: Aktuelle Studierende des HHZ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Anzahl: </a:t>
            </a:r>
            <a:r>
              <a:rPr lang="de-DE" dirty="0" smtClean="0"/>
              <a:t>56 </a:t>
            </a:r>
            <a:r>
              <a:rPr lang="de-DE" dirty="0"/>
              <a:t>(59 – Projektmitglieder) </a:t>
            </a:r>
          </a:p>
          <a:p>
            <a:pPr lvl="1"/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10</a:t>
            </a:fld>
            <a:endParaRPr lang="de-DE"/>
          </a:p>
        </p:txBody>
      </p:sp>
      <p:pic>
        <p:nvPicPr>
          <p:cNvPr id="1026" name="Picture 2" descr="https://github.com/cdeck3r/SCM-DataProduct/raw/master/Bilder/Company-Logo_SurveyMonkey.jpg?raw=fal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59" y="3001766"/>
            <a:ext cx="4042612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845040" cy="1485900"/>
          </a:xfrm>
        </p:spPr>
        <p:txBody>
          <a:bodyPr/>
          <a:lstStyle/>
          <a:p>
            <a:r>
              <a:rPr lang="de-DE" dirty="0"/>
              <a:t>Ergebnisse der Umfrage - Rücklaufquote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r>
              <a:rPr lang="de-DE" dirty="0"/>
              <a:t>Ergebnis: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Beantwortungen: 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Rücklaufquote: </a:t>
            </a:r>
            <a:r>
              <a:rPr lang="de-DE" dirty="0" smtClean="0"/>
              <a:t>25 % 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29" y="2171700"/>
            <a:ext cx="7019129" cy="364236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56520" cy="1485900"/>
          </a:xfrm>
        </p:spPr>
        <p:txBody>
          <a:bodyPr>
            <a:normAutofit/>
          </a:bodyPr>
          <a:lstStyle/>
          <a:p>
            <a:r>
              <a:rPr lang="de-DE" sz="4000" dirty="0"/>
              <a:t>Ergebnisse der Umfrage – Nutzung der Homepage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Wie oft im Semester benutzt du die Webseite des Studiengangs?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12</a:t>
            </a:fld>
            <a:endParaRPr lang="de-DE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25" y="3484245"/>
            <a:ext cx="8981075" cy="1184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56520" cy="1485900"/>
          </a:xfrm>
        </p:spPr>
        <p:txBody>
          <a:bodyPr>
            <a:normAutofit/>
          </a:bodyPr>
          <a:lstStyle/>
          <a:p>
            <a:r>
              <a:rPr lang="de-DE" sz="4000" dirty="0"/>
              <a:t>Ergebnisse der Umfrage - Informationsgehalt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Sind alle für das Studium am HHZ benötigte Informationen Online vorhanden?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13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28" y="3060550"/>
            <a:ext cx="7985343" cy="1361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20819"/>
              </p:ext>
            </p:extLst>
          </p:nvPr>
        </p:nvGraphicFramePr>
        <p:xfrm>
          <a:off x="4459794" y="4656665"/>
          <a:ext cx="363219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733"/>
                <a:gridCol w="1210733"/>
                <a:gridCol w="1210733"/>
              </a:tblGrid>
              <a:tr h="280884">
                <a:tc>
                  <a:txBody>
                    <a:bodyPr/>
                    <a:lstStyle/>
                    <a:p>
                      <a:r>
                        <a:rPr lang="de-DE" dirty="0" smtClean="0"/>
                        <a:t>Semester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</a:tr>
              <a:tr h="280884"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</a:tr>
              <a:tr h="280884"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</a:tr>
              <a:tr h="280884"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</a:tr>
              <a:tr h="280884">
                <a:tc>
                  <a:txBody>
                    <a:bodyPr/>
                    <a:lstStyle/>
                    <a:p>
                      <a:r>
                        <a:rPr lang="de-DE" dirty="0" smtClean="0"/>
                        <a:t>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Ergebnisse der Umfrage - Ideen und fehlende Informationen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Terminplanung </a:t>
            </a:r>
          </a:p>
          <a:p>
            <a:pPr lvl="1"/>
            <a:r>
              <a:rPr lang="de-DE" dirty="0" err="1"/>
              <a:t>Syncronisierungsmöglichkeiten</a:t>
            </a:r>
            <a:r>
              <a:rPr lang="de-DE" dirty="0"/>
              <a:t>/Aktualität</a:t>
            </a:r>
          </a:p>
          <a:p>
            <a:pPr lvl="1"/>
            <a:r>
              <a:rPr lang="de-DE" dirty="0"/>
              <a:t>Informationen der Uni Stuttgart</a:t>
            </a:r>
          </a:p>
          <a:p>
            <a:pPr lvl="1"/>
            <a:r>
              <a:rPr lang="de-DE" dirty="0" err="1"/>
              <a:t>WebUntis</a:t>
            </a:r>
            <a:r>
              <a:rPr lang="de-DE" dirty="0"/>
              <a:t> erfüllt Anforderungen nicht.</a:t>
            </a:r>
          </a:p>
          <a:p>
            <a:pPr marL="0" lvl="1" indent="0">
              <a:buNone/>
            </a:pPr>
            <a:endParaRPr lang="de-DE" dirty="0"/>
          </a:p>
          <a:p>
            <a:pPr marL="0" lvl="2" indent="0">
              <a:buNone/>
            </a:pPr>
            <a:r>
              <a:rPr lang="de-DE" dirty="0"/>
              <a:t>Zitat Studierender: „Was ist </a:t>
            </a:r>
            <a:r>
              <a:rPr lang="de-DE" dirty="0" err="1"/>
              <a:t>WebUntis</a:t>
            </a:r>
            <a:r>
              <a:rPr lang="de-DE" dirty="0"/>
              <a:t>?“</a:t>
            </a:r>
          </a:p>
          <a:p>
            <a:r>
              <a:rPr lang="de-DE" dirty="0"/>
              <a:t>Dynamisches FAQ Board</a:t>
            </a:r>
          </a:p>
          <a:p>
            <a:r>
              <a:rPr lang="de-DE" dirty="0"/>
              <a:t>Keine Evaluierung am Ende des Semesters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nhaltsplatzhalt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082" y="1550872"/>
            <a:ext cx="4392706" cy="471545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14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Wiki des Projekts - http://bit.ly/2oYcCtu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15</a:t>
            </a:fld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371600" y="1965960"/>
            <a:ext cx="960120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Struktur und Inhalte des Projekt-Wikis:</a:t>
            </a:r>
          </a:p>
          <a:p>
            <a:r>
              <a:rPr lang="de-DE" dirty="0"/>
              <a:t>Einleitung -&gt; </a:t>
            </a:r>
            <a:r>
              <a:rPr lang="de-DE" i="1" dirty="0"/>
              <a:t>Team, Vorgaben und Projektsteckbrief</a:t>
            </a:r>
          </a:p>
          <a:p>
            <a:r>
              <a:rPr lang="de-DE" dirty="0"/>
              <a:t>Vorgehen -&gt; </a:t>
            </a:r>
            <a:r>
              <a:rPr lang="de-DE" i="1" dirty="0"/>
              <a:t>Tools, Organisation und Protokolle</a:t>
            </a:r>
          </a:p>
          <a:p>
            <a:r>
              <a:rPr lang="de-DE" dirty="0"/>
              <a:t>Theoretische Grundlagen -&gt; </a:t>
            </a:r>
            <a:r>
              <a:rPr lang="de-DE" i="1" dirty="0"/>
              <a:t>Vorstellung und Definitionen sämtlicher Inhalte</a:t>
            </a:r>
          </a:p>
          <a:p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Analyse</a:t>
            </a:r>
          </a:p>
          <a:p>
            <a:pPr lvl="1"/>
            <a:r>
              <a:rPr lang="de-DE" dirty="0"/>
              <a:t>Sammlung der wiederkehrenden Fragen an den Studiendekan</a:t>
            </a:r>
          </a:p>
          <a:p>
            <a:pPr lvl="1"/>
            <a:r>
              <a:rPr lang="de-DE" dirty="0"/>
              <a:t>Customer </a:t>
            </a:r>
            <a:r>
              <a:rPr lang="de-DE" dirty="0" err="1"/>
              <a:t>Journeys</a:t>
            </a:r>
            <a:endParaRPr lang="de-DE" dirty="0"/>
          </a:p>
          <a:p>
            <a:pPr lvl="1"/>
            <a:r>
              <a:rPr lang="de-DE" dirty="0"/>
              <a:t>Review aktueller Instrumente</a:t>
            </a:r>
          </a:p>
          <a:p>
            <a:pPr lvl="1"/>
            <a:r>
              <a:rPr lang="de-DE" dirty="0"/>
              <a:t>Ergebnisse der Umfrage</a:t>
            </a:r>
          </a:p>
          <a:p>
            <a:endParaRPr lang="de-DE" dirty="0"/>
          </a:p>
        </p:txBody>
      </p:sp>
      <p:pic>
        <p:nvPicPr>
          <p:cNvPr id="2050" name="Picture 2" descr="Bildergebnis fü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20" y="4655532"/>
            <a:ext cx="6141720" cy="204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Soll/ Ist Zustand sowie Nächste Schritte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908628"/>
            <a:ext cx="9601200" cy="4419600"/>
          </a:xfrm>
        </p:spPr>
        <p:txBody>
          <a:bodyPr/>
          <a:lstStyle/>
          <a:p>
            <a:r>
              <a:rPr lang="de-DE" b="1" dirty="0"/>
              <a:t>State-</a:t>
            </a:r>
            <a:r>
              <a:rPr lang="de-DE" b="1" dirty="0" err="1"/>
              <a:t>of</a:t>
            </a:r>
            <a:r>
              <a:rPr lang="de-DE" b="1" dirty="0"/>
              <a:t>-</a:t>
            </a:r>
            <a:r>
              <a:rPr lang="de-DE" b="1" dirty="0" err="1"/>
              <a:t>the</a:t>
            </a:r>
            <a:r>
              <a:rPr lang="de-DE" b="1" dirty="0"/>
              <a:t>-Art Analyse </a:t>
            </a:r>
          </a:p>
          <a:p>
            <a:pPr lvl="1"/>
            <a:r>
              <a:rPr lang="de-DE" dirty="0"/>
              <a:t>SCM Customer Journey</a:t>
            </a:r>
          </a:p>
          <a:p>
            <a:pPr lvl="1"/>
            <a:r>
              <a:rPr lang="de-DE" dirty="0"/>
              <a:t>Review aktueller Instrumente (siehe Wiki)</a:t>
            </a:r>
          </a:p>
          <a:p>
            <a:pPr lvl="1"/>
            <a:r>
              <a:rPr lang="de-DE" dirty="0"/>
              <a:t>Umfrage </a:t>
            </a:r>
          </a:p>
          <a:p>
            <a:pPr lvl="1"/>
            <a:r>
              <a:rPr lang="de-DE" dirty="0"/>
              <a:t>Technologische Innovationen vorstellen (siehe Wiki)</a:t>
            </a:r>
          </a:p>
          <a:p>
            <a:endParaRPr lang="de-DE" dirty="0"/>
          </a:p>
          <a:p>
            <a:r>
              <a:rPr lang="de-DE" b="1" dirty="0"/>
              <a:t>Data </a:t>
            </a:r>
            <a:r>
              <a:rPr lang="de-DE" b="1" dirty="0" err="1"/>
              <a:t>Product</a:t>
            </a:r>
            <a:r>
              <a:rPr lang="de-DE" b="1" dirty="0"/>
              <a:t> Development</a:t>
            </a:r>
          </a:p>
          <a:p>
            <a:pPr lvl="1"/>
            <a:r>
              <a:rPr lang="de-DE" dirty="0"/>
              <a:t>SCM Service </a:t>
            </a:r>
            <a:r>
              <a:rPr lang="de-DE" dirty="0" err="1"/>
              <a:t>Blueprint</a:t>
            </a:r>
            <a:endParaRPr lang="de-DE" dirty="0"/>
          </a:p>
          <a:p>
            <a:pPr lvl="1"/>
            <a:r>
              <a:rPr lang="de-DE" dirty="0"/>
              <a:t>Entwicklung und Einsatz technologischer Innovationen</a:t>
            </a:r>
          </a:p>
          <a:p>
            <a:pPr lvl="1"/>
            <a:r>
              <a:rPr lang="de-DE" dirty="0"/>
              <a:t>Test und Roll-out der Entwicklung</a:t>
            </a:r>
          </a:p>
          <a:p>
            <a:pPr lvl="1"/>
            <a:r>
              <a:rPr lang="de-DE" dirty="0"/>
              <a:t>Validierung</a:t>
            </a:r>
          </a:p>
          <a:p>
            <a:pPr lvl="1"/>
            <a:endParaRPr lang="de-DE" dirty="0"/>
          </a:p>
        </p:txBody>
      </p:sp>
      <p:pic>
        <p:nvPicPr>
          <p:cNvPr id="1028" name="Picture 4" descr="Bildergebnis für grüner haken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374" y="2301420"/>
            <a:ext cx="1322484" cy="129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enkblase: wolkenförmig 3"/>
          <p:cNvSpPr/>
          <p:nvPr/>
        </p:nvSpPr>
        <p:spPr>
          <a:xfrm>
            <a:off x="8176742" y="4365171"/>
            <a:ext cx="3623372" cy="1626053"/>
          </a:xfrm>
          <a:prstGeom prst="cloudCallout">
            <a:avLst>
              <a:gd name="adj1" fmla="val -56084"/>
              <a:gd name="adj2" fmla="val 482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Start in Projekt 2 via „5 Day Challenge“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16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2" y="1386349"/>
            <a:ext cx="11298344" cy="507679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17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Umfrage: Fehlende Informationen</a:t>
            </a:r>
            <a:br>
              <a:rPr lang="de-DE" dirty="0"/>
            </a:br>
            <a:r>
              <a:rPr lang="de-DE" dirty="0"/>
              <a:t>Backup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400" dirty="0"/>
              <a:t>Benachrichtigung bei Terminänderungen</a:t>
            </a:r>
          </a:p>
          <a:p>
            <a:r>
              <a:rPr lang="de-DE" sz="1400" dirty="0"/>
              <a:t>Angabe über die genaue Verrechnung / Gewichtung von Modulen im Modulkatalog, </a:t>
            </a:r>
            <a:r>
              <a:rPr lang="de-DE" sz="1400" dirty="0" err="1"/>
              <a:t>zB</a:t>
            </a:r>
            <a:r>
              <a:rPr lang="de-DE" sz="1400" dirty="0"/>
              <a:t> EAM 50% und SAM 50%</a:t>
            </a:r>
          </a:p>
          <a:p>
            <a:r>
              <a:rPr lang="de-DE" sz="1400" dirty="0"/>
              <a:t>Ein zuverlässiger Terminplan, </a:t>
            </a:r>
            <a:r>
              <a:rPr lang="de-DE" sz="1400" dirty="0" err="1"/>
              <a:t>WebUntis</a:t>
            </a:r>
            <a:r>
              <a:rPr lang="de-DE" sz="1400" dirty="0"/>
              <a:t> ist leider nicht mit dem Kalender koppelbar und Änderungen werden unter Umständen nicht kommuniziert.</a:t>
            </a:r>
          </a:p>
          <a:p>
            <a:r>
              <a:rPr lang="de-DE" sz="1400" dirty="0"/>
              <a:t>z.B. HHZ-spezifisches zur Anmeldung, aktuelle Nachrichten bei Terminverlegungen. Keine Interaktion auf der Seite selbst möglich (z.B. ein dynamisches FAQ Board). Keine dynamischen </a:t>
            </a:r>
            <a:r>
              <a:rPr lang="de-DE" sz="1400" dirty="0" err="1"/>
              <a:t>Testimonials</a:t>
            </a:r>
            <a:r>
              <a:rPr lang="de-DE" sz="1400" dirty="0"/>
              <a:t> (von jedem Abschluss-Semester Meinungen über das Studium). Bei den Forschungsprojekten wünsch ich mir (mindestens frei verfügbare) Veröffentlichungen zum Direkt-Download.</a:t>
            </a:r>
          </a:p>
          <a:p>
            <a:r>
              <a:rPr lang="de-DE" sz="1400" dirty="0"/>
              <a:t>Eine Möglichkeit den Vorlesungsplan mit meinem privaten Kalender zu synchronisieren.</a:t>
            </a:r>
          </a:p>
          <a:p>
            <a:r>
              <a:rPr lang="de-DE" sz="1400" dirty="0"/>
              <a:t>Zentrale Lösung Noten, Prüfungen Anmeldung, </a:t>
            </a:r>
            <a:r>
              <a:rPr lang="de-DE" sz="1400" dirty="0" err="1"/>
              <a:t>WebUnits</a:t>
            </a:r>
            <a:endParaRPr lang="de-DE" sz="1400" dirty="0"/>
          </a:p>
          <a:p>
            <a:r>
              <a:rPr lang="de-DE" sz="1400" dirty="0"/>
              <a:t>Stundenplan Termine Uni Stuttgart Terminkalender mit Deadlines aller Studienfächer (Abgaben, welche Veranstaltungen sind verpflichtend weil Noten gemacht werden)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18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7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Umfrage: Ideen</a:t>
            </a:r>
            <a:br>
              <a:rPr lang="de-DE" dirty="0"/>
            </a:br>
            <a:r>
              <a:rPr lang="de-DE" dirty="0"/>
              <a:t>Backup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Weitergehende Integration mit der Uni Stuttgart, vor allem </a:t>
            </a:r>
            <a:r>
              <a:rPr lang="de-DE" sz="1600" dirty="0" err="1"/>
              <a:t>Integartion</a:t>
            </a:r>
            <a:r>
              <a:rPr lang="de-DE" sz="1600" dirty="0"/>
              <a:t> des Vorlesungsplan</a:t>
            </a:r>
          </a:p>
          <a:p>
            <a:r>
              <a:rPr lang="de-DE" sz="1600" dirty="0"/>
              <a:t>Vorlesungstermine und andere Termine </a:t>
            </a:r>
            <a:r>
              <a:rPr lang="de-DE" sz="1600" dirty="0" err="1"/>
              <a:t>abbonierbar</a:t>
            </a:r>
            <a:r>
              <a:rPr lang="de-DE" sz="1600" dirty="0"/>
              <a:t> für den eigenen Kalender. Bessere Übersicht über die angebotenen Wahlfächer</a:t>
            </a:r>
          </a:p>
          <a:p>
            <a:r>
              <a:rPr lang="de-DE" sz="1600" dirty="0"/>
              <a:t>Mich stört, dass es manchmal ziemlich verteilt ist (relax, hip, Intranet, normale Homepage, teilweise HP von Reutlingen, teilweise vom HHZ und dann noch von der Uni Stuttgart)</a:t>
            </a:r>
          </a:p>
          <a:p>
            <a:r>
              <a:rPr lang="de-DE" sz="1600" dirty="0"/>
              <a:t>Verbinden von externen Services via API. ZB Hochschule </a:t>
            </a:r>
            <a:r>
              <a:rPr lang="de-DE" sz="1600" dirty="0" err="1"/>
              <a:t>vahingen</a:t>
            </a:r>
            <a:endParaRPr lang="de-DE" sz="1600" dirty="0"/>
          </a:p>
          <a:p>
            <a:r>
              <a:rPr lang="de-DE" sz="1600" dirty="0"/>
              <a:t>Siehe oben</a:t>
            </a:r>
          </a:p>
          <a:p>
            <a:r>
              <a:rPr lang="de-DE" sz="1600" dirty="0"/>
              <a:t>Vielleicht ein </a:t>
            </a:r>
            <a:r>
              <a:rPr lang="de-DE" sz="1600" dirty="0" err="1"/>
              <a:t>apps</a:t>
            </a:r>
            <a:r>
              <a:rPr lang="de-DE" sz="1600" dirty="0"/>
              <a:t> wäre sehr praktisch und schneller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19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2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45" y="373308"/>
            <a:ext cx="8155637" cy="60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2016657"/>
            <a:ext cx="9601200" cy="4815069"/>
          </a:xfrm>
        </p:spPr>
        <p:txBody>
          <a:bodyPr>
            <a:normAutofit/>
          </a:bodyPr>
          <a:lstStyle/>
          <a:p>
            <a:r>
              <a:rPr lang="de-DE" dirty="0"/>
              <a:t>Vorstellung Projekt</a:t>
            </a:r>
          </a:p>
          <a:p>
            <a:pPr lvl="3"/>
            <a:r>
              <a:rPr lang="de-DE" sz="2000" dirty="0"/>
              <a:t>Team Mitglieder  </a:t>
            </a:r>
          </a:p>
          <a:p>
            <a:pPr lvl="1"/>
            <a:r>
              <a:rPr lang="de-DE" dirty="0"/>
              <a:t>SCM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DataProduct</a:t>
            </a:r>
            <a:endParaRPr lang="de-DE" dirty="0"/>
          </a:p>
          <a:p>
            <a:pPr lvl="1"/>
            <a:r>
              <a:rPr lang="de-DE" dirty="0"/>
              <a:t>Projektmanagement (Organisation/Tools</a:t>
            </a:r>
            <a:r>
              <a:rPr lang="de-DE" dirty="0" smtClean="0"/>
              <a:t>)</a:t>
            </a:r>
            <a:endParaRPr lang="de-DE" dirty="0"/>
          </a:p>
          <a:p>
            <a:r>
              <a:rPr lang="de-DE" dirty="0"/>
              <a:t>Vorstellung bisher erreichte Ergebnisse</a:t>
            </a:r>
          </a:p>
          <a:p>
            <a:pPr lvl="1"/>
            <a:r>
              <a:rPr lang="de-DE" dirty="0"/>
              <a:t>Customer Journey </a:t>
            </a:r>
            <a:r>
              <a:rPr lang="de-DE" dirty="0" err="1"/>
              <a:t>Canvas</a:t>
            </a:r>
            <a:endParaRPr lang="de-DE" dirty="0"/>
          </a:p>
          <a:p>
            <a:pPr lvl="1"/>
            <a:r>
              <a:rPr lang="de-DE" dirty="0"/>
              <a:t>Online Umfrage</a:t>
            </a:r>
          </a:p>
          <a:p>
            <a:pPr lvl="1"/>
            <a:r>
              <a:rPr lang="de-DE" dirty="0" smtClean="0"/>
              <a:t>Wiki</a:t>
            </a:r>
            <a:endParaRPr lang="de-DE" dirty="0"/>
          </a:p>
          <a:p>
            <a:r>
              <a:rPr lang="de-DE" dirty="0"/>
              <a:t>Soll/ Ist Zustand sowie Nächste Schritte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3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24705" r="15196" b="2353"/>
          <a:stretch/>
        </p:blipFill>
        <p:spPr>
          <a:xfrm>
            <a:off x="6774419" y="2016657"/>
            <a:ext cx="4931898" cy="3846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93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SCM </a:t>
            </a:r>
            <a:r>
              <a:rPr lang="de-DE" dirty="0" err="1"/>
              <a:t>as</a:t>
            </a:r>
            <a:r>
              <a:rPr lang="de-DE" dirty="0"/>
              <a:t> a Data-</a:t>
            </a:r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902046"/>
            <a:ext cx="9601200" cy="418424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de-DE" dirty="0"/>
              <a:t>#SCM </a:t>
            </a:r>
            <a:r>
              <a:rPr lang="de-DE" dirty="0" err="1"/>
              <a:t>as</a:t>
            </a:r>
            <a:r>
              <a:rPr lang="de-DE" dirty="0"/>
              <a:t> a Data-</a:t>
            </a:r>
            <a:r>
              <a:rPr lang="de-DE" dirty="0" err="1"/>
              <a:t>Product</a:t>
            </a:r>
            <a:r>
              <a:rPr lang="de-DE" dirty="0"/>
              <a:t> hat das Ziel die Prozesse rund um das SCM mit mehr Datenintelligenz zu </a:t>
            </a:r>
            <a:r>
              <a:rPr lang="de-DE" dirty="0" smtClean="0"/>
              <a:t>füllen</a:t>
            </a:r>
            <a:r>
              <a:rPr lang="de-DE" dirty="0"/>
              <a:t>, um </a:t>
            </a:r>
            <a:r>
              <a:rPr lang="de-DE" b="1" dirty="0"/>
              <a:t>passgenaue</a:t>
            </a:r>
            <a:r>
              <a:rPr lang="de-DE" dirty="0"/>
              <a:t> und </a:t>
            </a:r>
            <a:r>
              <a:rPr lang="de-DE" b="1" dirty="0"/>
              <a:t>wertvolle</a:t>
            </a:r>
            <a:r>
              <a:rPr lang="de-DE" dirty="0"/>
              <a:t> Informationen </a:t>
            </a:r>
            <a:r>
              <a:rPr lang="de-DE" b="1" dirty="0"/>
              <a:t>schneller</a:t>
            </a:r>
            <a:r>
              <a:rPr lang="de-DE" dirty="0"/>
              <a:t> und </a:t>
            </a:r>
            <a:r>
              <a:rPr lang="de-DE" b="1" dirty="0"/>
              <a:t>präziser</a:t>
            </a:r>
            <a:r>
              <a:rPr lang="de-DE" dirty="0"/>
              <a:t> den Zielgruppen zur Verfügung zu stellen.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Produktdetails: </a:t>
            </a:r>
            <a:r>
              <a:rPr lang="de-DE" dirty="0"/>
              <a:t>Entscheidungsunterstützung für Interessenten des Studiengangs</a:t>
            </a:r>
          </a:p>
          <a:p>
            <a:r>
              <a:rPr lang="de-DE" b="1" dirty="0"/>
              <a:t>Support: </a:t>
            </a:r>
            <a:r>
              <a:rPr lang="de-DE" dirty="0"/>
              <a:t>Direkte und schnelle Antworten auf organisatorische Fragen</a:t>
            </a:r>
          </a:p>
          <a:p>
            <a:r>
              <a:rPr lang="de-DE" b="1" dirty="0"/>
              <a:t>Feedback: </a:t>
            </a:r>
            <a:r>
              <a:rPr lang="de-DE" dirty="0"/>
              <a:t>Datenbasiertes Feedback und engere Bindung zwischen Nutzern (Studenten) und Hersteller (Professoren) für kontinuierliche Weiterentwicklung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u="sng" dirty="0"/>
              <a:t>Zielgruppe:</a:t>
            </a:r>
          </a:p>
          <a:p>
            <a:r>
              <a:rPr lang="de-DE" dirty="0"/>
              <a:t>SCM Kandidaten, SCM Studenten und Alumni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4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-446" t="8599" r="37404" b="5217"/>
          <a:stretch/>
        </p:blipFill>
        <p:spPr>
          <a:xfrm>
            <a:off x="7567425" y="2286001"/>
            <a:ext cx="4462006" cy="3581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de-DE" dirty="0"/>
              <a:t>Projektmanagement (Organisation/Tools)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90649" y="2286000"/>
            <a:ext cx="6176776" cy="3581400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/>
              <a:t>Kommunikation via </a:t>
            </a:r>
            <a:r>
              <a:rPr lang="de-DE" b="1" dirty="0" err="1">
                <a:hlinkClick r:id="rId3"/>
              </a:rPr>
              <a:t>Slack</a:t>
            </a:r>
            <a:endParaRPr lang="de-DE" b="1" dirty="0"/>
          </a:p>
          <a:p>
            <a:pPr lvl="1"/>
            <a:r>
              <a:rPr lang="de-DE" i="0" dirty="0" err="1"/>
              <a:t>Slack</a:t>
            </a:r>
            <a:r>
              <a:rPr lang="de-DE" i="0" dirty="0"/>
              <a:t> ist eine webbasierte Kommunikationsplattform</a:t>
            </a:r>
          </a:p>
          <a:p>
            <a:pPr lvl="1"/>
            <a:r>
              <a:rPr lang="de-DE" i="0" dirty="0"/>
              <a:t>Kommunikationen werden anhand von Channels (themabezogener Chat-Raum) strukturiert</a:t>
            </a:r>
          </a:p>
          <a:p>
            <a:pPr lvl="1"/>
            <a:r>
              <a:rPr lang="de-DE" i="0" dirty="0"/>
              <a:t>Integration zu Tools wie Dropbox, Google Drive oder </a:t>
            </a:r>
            <a:r>
              <a:rPr lang="de-DE" i="0" dirty="0" err="1"/>
              <a:t>GitHub</a:t>
            </a:r>
            <a:r>
              <a:rPr lang="de-DE" i="0" dirty="0"/>
              <a:t> vorhanden</a:t>
            </a:r>
          </a:p>
          <a:p>
            <a:r>
              <a:rPr lang="de-DE" b="1" dirty="0"/>
              <a:t>Video-Chat via </a:t>
            </a:r>
            <a:r>
              <a:rPr lang="de-DE" b="1" dirty="0" err="1">
                <a:hlinkClick r:id="rId4"/>
              </a:rPr>
              <a:t>Appear</a:t>
            </a:r>
            <a:endParaRPr lang="de-DE" b="1" dirty="0"/>
          </a:p>
          <a:p>
            <a:pPr lvl="1"/>
            <a:r>
              <a:rPr lang="de-DE" i="0" dirty="0"/>
              <a:t>Plattform um Video- oder Voice-Chats durchzuführen</a:t>
            </a:r>
          </a:p>
          <a:p>
            <a:r>
              <a:rPr lang="de-DE" b="1" dirty="0"/>
              <a:t>Dokumentenbearbeitung via </a:t>
            </a:r>
            <a:r>
              <a:rPr lang="de-DE" b="1" dirty="0">
                <a:hlinkClick r:id="rId5"/>
              </a:rPr>
              <a:t>Google </a:t>
            </a:r>
            <a:r>
              <a:rPr lang="de-DE" b="1" dirty="0" err="1">
                <a:hlinkClick r:id="rId5"/>
              </a:rPr>
              <a:t>Docs</a:t>
            </a:r>
            <a:endParaRPr lang="de-DE" b="1" dirty="0"/>
          </a:p>
          <a:p>
            <a:pPr lvl="1"/>
            <a:r>
              <a:rPr lang="de-DE" i="0" dirty="0"/>
              <a:t>Gemeinsame Dokumentenbearbeitung</a:t>
            </a:r>
          </a:p>
          <a:p>
            <a:endParaRPr lang="de-DE" b="1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5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6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924757" cy="1485900"/>
          </a:xfrm>
        </p:spPr>
        <p:txBody>
          <a:bodyPr/>
          <a:lstStyle/>
          <a:p>
            <a:r>
              <a:rPr lang="de-DE" dirty="0"/>
              <a:t>Projektmanagement (Organisation/Tools)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599" y="1715159"/>
            <a:ext cx="9601200" cy="3581400"/>
          </a:xfrm>
        </p:spPr>
        <p:txBody>
          <a:bodyPr/>
          <a:lstStyle/>
          <a:p>
            <a:r>
              <a:rPr lang="de-DE" b="1" dirty="0"/>
              <a:t>Projektmanagement via </a:t>
            </a:r>
            <a:r>
              <a:rPr lang="de-DE" b="1" dirty="0" err="1">
                <a:hlinkClick r:id="rId2"/>
              </a:rPr>
              <a:t>Trello</a:t>
            </a:r>
            <a:endParaRPr lang="de-DE" b="1" dirty="0"/>
          </a:p>
          <a:p>
            <a:pPr lvl="1"/>
            <a:r>
              <a:rPr lang="de-DE" i="0" dirty="0"/>
              <a:t>Das Tool strukturiert Tätigkeiten mit Hilfe von Boards, Listen und Karten.</a:t>
            </a:r>
          </a:p>
          <a:p>
            <a:pPr lvl="1"/>
            <a:r>
              <a:rPr lang="de-DE" i="0" dirty="0"/>
              <a:t>Eine Karte entspricht immer einer Aufgabe oder Tätigkeit</a:t>
            </a:r>
            <a:endParaRPr lang="de-DE" b="1" dirty="0"/>
          </a:p>
          <a:p>
            <a:pPr lvl="1"/>
            <a:r>
              <a:rPr lang="de-DE" i="0" dirty="0"/>
              <a:t>In unserem Projekt wird </a:t>
            </a:r>
            <a:r>
              <a:rPr lang="de-DE" i="0" dirty="0" err="1"/>
              <a:t>Trello</a:t>
            </a:r>
            <a:r>
              <a:rPr lang="de-DE" i="0" dirty="0"/>
              <a:t> dafür verwendet, Aufgaben zu verteilen, Termine und Zuständigkeiten zu definieren und einen Überblick über bereits erledigte Aufgaben bzw. noch offene Themen zu geben.</a:t>
            </a:r>
          </a:p>
          <a:p>
            <a:pPr lvl="1"/>
            <a:r>
              <a:rPr lang="de-DE" i="0" dirty="0"/>
              <a:t>Dazu nutzen wir Elemente aus Kanban (u.a. Aufgaben-Pool, Pull-Zuweisung) sowie einen standardisierten Qualitätssicherungsprozess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b="63746"/>
          <a:stretch/>
        </p:blipFill>
        <p:spPr>
          <a:xfrm>
            <a:off x="820992" y="4662376"/>
            <a:ext cx="11298344" cy="184052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4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Journey </a:t>
            </a:r>
            <a:r>
              <a:rPr lang="de-DE" dirty="0" err="1"/>
              <a:t>Canvas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1900238"/>
            <a:ext cx="5614988" cy="421897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de-DE" dirty="0"/>
              <a:t>Das „Customer Journey“ </a:t>
            </a:r>
            <a:r>
              <a:rPr lang="de-DE" dirty="0" err="1"/>
              <a:t>Canvas</a:t>
            </a:r>
            <a:r>
              <a:rPr lang="de-DE" dirty="0"/>
              <a:t> dient als eine Orientierungskarte für den Dienstleister, um die Kundenreise „durch ein Service“ visualisieren zu können.</a:t>
            </a:r>
          </a:p>
          <a:p>
            <a:pPr marL="0" indent="0" algn="just">
              <a:buNone/>
            </a:pPr>
            <a:endParaRPr lang="de-DE" dirty="0"/>
          </a:p>
          <a:p>
            <a:pPr marL="0" indent="0" algn="just">
              <a:buNone/>
            </a:pPr>
            <a:r>
              <a:rPr lang="de-DE" dirty="0"/>
              <a:t>Es enthält unterschiedliche Phasen/Perioden: </a:t>
            </a:r>
          </a:p>
          <a:p>
            <a:pPr algn="just"/>
            <a:r>
              <a:rPr lang="de-DE" dirty="0" err="1"/>
              <a:t>Pre</a:t>
            </a:r>
            <a:r>
              <a:rPr lang="de-DE" dirty="0"/>
              <a:t>- Periode</a:t>
            </a:r>
          </a:p>
          <a:p>
            <a:pPr algn="just"/>
            <a:r>
              <a:rPr lang="de-DE" dirty="0"/>
              <a:t>Service- Periode</a:t>
            </a:r>
          </a:p>
          <a:p>
            <a:pPr algn="just"/>
            <a:r>
              <a:rPr lang="de-DE" dirty="0"/>
              <a:t>Post- Periode</a:t>
            </a:r>
          </a:p>
          <a:p>
            <a:pPr marL="0" indent="0" algn="just">
              <a:buNone/>
            </a:pPr>
            <a:endParaRPr lang="de-DE" dirty="0"/>
          </a:p>
          <a:p>
            <a:pPr marL="0" indent="0" algn="just">
              <a:buNone/>
            </a:pPr>
            <a:r>
              <a:rPr lang="de-DE" dirty="0"/>
              <a:t>Dadurch können Verbesserungspotentiale sichtbar gemacht werden und mögliche Defizite entfernt werden.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13000" y="6119210"/>
            <a:ext cx="4289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Quelle: </a:t>
            </a:r>
            <a:r>
              <a:rPr lang="de-DE" sz="1400" dirty="0">
                <a:hlinkClick r:id="rId3" action="ppaction://hlinkfile"/>
              </a:rPr>
              <a:t>Customer Journey Canvas Example</a:t>
            </a:r>
            <a:endParaRPr lang="de-DE" sz="1400" dirty="0"/>
          </a:p>
          <a:p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6" r="5066"/>
          <a:stretch/>
        </p:blipFill>
        <p:spPr>
          <a:xfrm>
            <a:off x="7213000" y="1900238"/>
            <a:ext cx="4519471" cy="4110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5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01701" cy="1485900"/>
          </a:xfrm>
        </p:spPr>
        <p:txBody>
          <a:bodyPr/>
          <a:lstStyle/>
          <a:p>
            <a:r>
              <a:rPr lang="de-DE"/>
              <a:t>Customer </a:t>
            </a:r>
            <a:r>
              <a:rPr lang="de-DE" smtClean="0"/>
              <a:t>Journey </a:t>
            </a:r>
            <a:r>
              <a:rPr lang="de-DE" dirty="0" err="1"/>
              <a:t>Canvas</a:t>
            </a:r>
            <a:r>
              <a:rPr lang="de-DE" dirty="0"/>
              <a:t> - </a:t>
            </a:r>
            <a:r>
              <a:rPr lang="de-DE" sz="4000" dirty="0"/>
              <a:t>Interessenten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807975" y="6355080"/>
            <a:ext cx="237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Quelle: </a:t>
            </a:r>
            <a:r>
              <a:rPr lang="de-DE" dirty="0">
                <a:hlinkClick r:id="rId3" action="ppaction://hlinkfile"/>
              </a:rPr>
              <a:t>Interessenten</a:t>
            </a:r>
            <a:endParaRPr lang="de-DE" dirty="0"/>
          </a:p>
          <a:p>
            <a:pPr algn="ctr"/>
            <a:r>
              <a:rPr lang="de-DE" dirty="0"/>
              <a:t> </a:t>
            </a:r>
          </a:p>
        </p:txBody>
      </p:sp>
      <p:pic>
        <p:nvPicPr>
          <p:cNvPr id="23" name="Bild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343" y="1428750"/>
            <a:ext cx="5983713" cy="4829711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Customer Journey </a:t>
            </a:r>
            <a:r>
              <a:rPr lang="de-DE" dirty="0" err="1"/>
              <a:t>Canvas</a:t>
            </a:r>
            <a:r>
              <a:rPr lang="de-DE" dirty="0"/>
              <a:t> - Ergebnis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71600" y="2171700"/>
            <a:ext cx="6843252" cy="3879476"/>
          </a:xfrm>
        </p:spPr>
        <p:txBody>
          <a:bodyPr>
            <a:normAutofit/>
          </a:bodyPr>
          <a:lstStyle/>
          <a:p>
            <a:pPr algn="just"/>
            <a:r>
              <a:rPr lang="de-DE" dirty="0"/>
              <a:t>SCM als Data </a:t>
            </a:r>
            <a:r>
              <a:rPr lang="de-DE" dirty="0" err="1"/>
              <a:t>Product</a:t>
            </a:r>
            <a:r>
              <a:rPr lang="de-DE" dirty="0"/>
              <a:t> hat das </a:t>
            </a:r>
            <a:r>
              <a:rPr lang="de-DE" b="1" dirty="0"/>
              <a:t>Ziel</a:t>
            </a:r>
            <a:r>
              <a:rPr lang="de-DE" dirty="0"/>
              <a:t> in einer Customer Journey die </a:t>
            </a:r>
            <a:r>
              <a:rPr lang="de-DE" b="1" dirty="0"/>
              <a:t>Post-Service</a:t>
            </a:r>
            <a:r>
              <a:rPr lang="de-DE" dirty="0"/>
              <a:t> Periode in die Service Journey zu integrieren.</a:t>
            </a:r>
          </a:p>
          <a:p>
            <a:pPr marL="0" indent="0" algn="just">
              <a:buNone/>
            </a:pPr>
            <a:endParaRPr lang="de-DE" dirty="0"/>
          </a:p>
          <a:p>
            <a:pPr algn="just"/>
            <a:r>
              <a:rPr lang="de-DE" dirty="0"/>
              <a:t>Die </a:t>
            </a:r>
            <a:r>
              <a:rPr lang="de-DE" b="1" dirty="0" err="1"/>
              <a:t>Pre</a:t>
            </a:r>
            <a:r>
              <a:rPr lang="de-DE" b="1" dirty="0"/>
              <a:t>-Service</a:t>
            </a:r>
            <a:r>
              <a:rPr lang="de-DE" dirty="0"/>
              <a:t> Periode soll soweit modifiziert werden, so dass sie lediglich Zugangspunkt zur Service </a:t>
            </a:r>
            <a:r>
              <a:rPr lang="mr-IN" dirty="0"/>
              <a:t>–</a:t>
            </a:r>
            <a:r>
              <a:rPr lang="de-DE" dirty="0"/>
              <a:t> Journey fungiert. (bspw. über die Homepage)</a:t>
            </a:r>
          </a:p>
          <a:p>
            <a:pPr marL="0" indent="0" algn="just">
              <a:buNone/>
            </a:pPr>
            <a:endParaRPr lang="de-DE" dirty="0"/>
          </a:p>
          <a:p>
            <a:pPr algn="just"/>
            <a:r>
              <a:rPr lang="de-DE" dirty="0"/>
              <a:t>So soll dem Service-Nutzer der Eindruck vermittelt werden, dass er </a:t>
            </a:r>
            <a:r>
              <a:rPr lang="de-DE" b="1" dirty="0"/>
              <a:t>kontinuierlich</a:t>
            </a:r>
            <a:r>
              <a:rPr lang="de-DE" dirty="0"/>
              <a:t> mit dem Service verbunden ist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27" y="3136302"/>
            <a:ext cx="2932132" cy="1950271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92C4F-7233-CF4B-BD10-87179EA9E1DE}" type="slidenum">
              <a:rPr lang="de-DE" smtClean="0"/>
              <a:t>9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t="31250" b="35340"/>
          <a:stretch/>
        </p:blipFill>
        <p:spPr>
          <a:xfrm>
            <a:off x="9472736" y="0"/>
            <a:ext cx="2594623" cy="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828</Words>
  <Application>Microsoft Office PowerPoint</Application>
  <PresentationFormat>Breitbild</PresentationFormat>
  <Paragraphs>168</Paragraphs>
  <Slides>19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Franklin Gothic Book</vt:lpstr>
      <vt:lpstr>Zuschneiden</vt:lpstr>
      <vt:lpstr>SCM-Data Product</vt:lpstr>
      <vt:lpstr>PowerPoint-Präsentation</vt:lpstr>
      <vt:lpstr>Agenda</vt:lpstr>
      <vt:lpstr>SCM as a Data-Product</vt:lpstr>
      <vt:lpstr>Projektmanagement (Organisation/Tools) </vt:lpstr>
      <vt:lpstr>Projektmanagement (Organisation/Tools) </vt:lpstr>
      <vt:lpstr>Customer Journey Canvas</vt:lpstr>
      <vt:lpstr>Customer Journey Canvas - Interessenten</vt:lpstr>
      <vt:lpstr>Customer Journey Canvas - Ergebnis</vt:lpstr>
      <vt:lpstr>Umfrage zur Nutzung des HHZ Online Angebots</vt:lpstr>
      <vt:lpstr>Ergebnisse der Umfrage - Rücklaufquote</vt:lpstr>
      <vt:lpstr>Ergebnisse der Umfrage – Nutzung der Homepage</vt:lpstr>
      <vt:lpstr>Ergebnisse der Umfrage - Informationsgehalt</vt:lpstr>
      <vt:lpstr>Ergebnisse der Umfrage - Ideen und fehlende Informationen</vt:lpstr>
      <vt:lpstr>Wiki des Projekts - http://bit.ly/2oYcCtu</vt:lpstr>
      <vt:lpstr>Soll/ Ist Zustand sowie Nächste Schritte</vt:lpstr>
      <vt:lpstr>Backup </vt:lpstr>
      <vt:lpstr>Umfrage: Fehlende Informationen Backup</vt:lpstr>
      <vt:lpstr>Umfrage: Ideen Backup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SCM-DataProduct</dc:title>
  <dc:creator>Microsoft Office-Anwender</dc:creator>
  <cp:lastModifiedBy>Fazeli, Mohammad Soleyman (059)</cp:lastModifiedBy>
  <cp:revision>55</cp:revision>
  <dcterms:created xsi:type="dcterms:W3CDTF">2017-04-08T07:23:24Z</dcterms:created>
  <dcterms:modified xsi:type="dcterms:W3CDTF">2017-04-26T09:01:30Z</dcterms:modified>
</cp:coreProperties>
</file>